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8" roundtripDataSignature="AMtx7min4lpW5ncF3q5Af4CDooGClqkJQ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png>
</file>

<file path=ppt/media/image3.gif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" name="Google Shape;3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8c17187ee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" name="Google Shape;44;g8c17187ee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8c17187ee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" name="Google Shape;49;g8c17187ee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8c17187ee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" name="Google Shape;55;g8c17187ee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8c17187ee7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g8c17187ee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8c17187ee7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g8c17187ee7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8c17187ee7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g8c17187ee7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8c17187ee7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g8c17187ee7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8c17187ee7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g8c17187ee7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m branco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5"/>
          <p:cNvSpPr txBox="1"/>
          <p:nvPr>
            <p:ph type="title"/>
          </p:nvPr>
        </p:nvSpPr>
        <p:spPr>
          <a:xfrm>
            <a:off x="1115550" y="2042700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aleway"/>
              <a:buNone/>
              <a:defRPr b="1" sz="48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6"/>
          <p:cNvSpPr txBox="1"/>
          <p:nvPr>
            <p:ph type="title"/>
          </p:nvPr>
        </p:nvSpPr>
        <p:spPr>
          <a:xfrm>
            <a:off x="265500" y="831275"/>
            <a:ext cx="4045200" cy="188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" name="Google Shape;18;p2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leway"/>
              <a:buNone/>
              <a:defRPr sz="21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" name="Google Shape;19;p2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0" name="Google Shape;2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-título">
  <p:cSld name="MAIN_POI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7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3" name="Google Shape;2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o Simples">
  <p:cSld name="MAIN_POINT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8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6" name="Google Shape;2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9"/>
          <p:cNvSpPr txBox="1"/>
          <p:nvPr>
            <p:ph idx="1" type="body"/>
          </p:nvPr>
        </p:nvSpPr>
        <p:spPr>
          <a:xfrm>
            <a:off x="1587700" y="4451725"/>
            <a:ext cx="5621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1pPr>
          </a:lstStyle>
          <a:p/>
        </p:txBody>
      </p:sp>
      <p:sp>
        <p:nvSpPr>
          <p:cNvPr id="29" name="Google Shape;29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0"/>
          <p:cNvSpPr txBox="1"/>
          <p:nvPr>
            <p:ph hasCustomPrompt="1" type="title"/>
          </p:nvPr>
        </p:nvSpPr>
        <p:spPr>
          <a:xfrm>
            <a:off x="311700" y="1716900"/>
            <a:ext cx="8520600" cy="170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Raleway"/>
              <a:buNone/>
              <a:defRPr b="1" sz="120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" name="Google Shape;3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1">
  <p:cSld name="TITLE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5" name="Google Shape;35;p3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6" name="Google Shape;36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" name="Google Shape;9;p2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/>
          <p:nvPr/>
        </p:nvSpPr>
        <p:spPr>
          <a:xfrm>
            <a:off x="1115550" y="2042700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pt-BR" sz="3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Aula </a:t>
            </a:r>
            <a:r>
              <a:rPr b="1" lang="pt-BR" sz="3000">
                <a:latin typeface="Raleway"/>
                <a:ea typeface="Raleway"/>
                <a:cs typeface="Raleway"/>
                <a:sym typeface="Raleway"/>
              </a:rPr>
              <a:t>40</a:t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pt-BR" sz="4800">
                <a:latin typeface="Raleway"/>
                <a:ea typeface="Raleway"/>
                <a:cs typeface="Raleway"/>
                <a:sym typeface="Raleway"/>
              </a:rPr>
              <a:t>Leitura e escrita de arquivos</a:t>
            </a:r>
            <a:endParaRPr b="1" sz="48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8c17187ee7_0_0"/>
          <p:cNvSpPr txBox="1"/>
          <p:nvPr/>
        </p:nvSpPr>
        <p:spPr>
          <a:xfrm>
            <a:off x="304350" y="736200"/>
            <a:ext cx="8418900" cy="3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oboto"/>
              <a:buNone/>
            </a:pPr>
            <a:r>
              <a:rPr lang="pt-BR" sz="1800">
                <a:latin typeface="Raleway"/>
                <a:ea typeface="Raleway"/>
                <a:cs typeface="Raleway"/>
                <a:sym typeface="Raleway"/>
              </a:rPr>
              <a:t>No Android podemos ter diferentes tipos de armazenamento de dados sendo: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oboto"/>
              <a:buNone/>
            </a:pPr>
            <a:r>
              <a:rPr lang="pt-BR" sz="1800">
                <a:latin typeface="Raleway"/>
                <a:ea typeface="Raleway"/>
                <a:cs typeface="Raleway"/>
                <a:sym typeface="Raleway"/>
              </a:rPr>
              <a:t> 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Char char="●"/>
            </a:pP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Armazenamento interno de arquivos: </a:t>
            </a:r>
            <a:r>
              <a:rPr lang="pt-BR">
                <a:latin typeface="Raleway"/>
                <a:ea typeface="Raleway"/>
                <a:cs typeface="Raleway"/>
                <a:sym typeface="Raleway"/>
              </a:rPr>
              <a:t>armazene arquivos privados do aplicativo no sistema de arquivos do dispositivo.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Char char="●"/>
            </a:pP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Armazenamento de arquivos externo: </a:t>
            </a:r>
            <a:r>
              <a:rPr lang="pt-BR">
                <a:latin typeface="Raleway"/>
                <a:ea typeface="Raleway"/>
                <a:cs typeface="Raleway"/>
                <a:sym typeface="Raleway"/>
              </a:rPr>
              <a:t>armazene arquivos no sistema de arquivos externo compartilhado. Isso geralmente funciona para arquivos compartilhados entre usuários, como fotos.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Char char="●"/>
            </a:pP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Preferências compartilhadas: </a:t>
            </a:r>
            <a:r>
              <a:rPr lang="pt-BR">
                <a:latin typeface="Raleway"/>
                <a:ea typeface="Raleway"/>
                <a:cs typeface="Raleway"/>
                <a:sym typeface="Raleway"/>
              </a:rPr>
              <a:t>armazene dados primitivos privados em pares de chave-valor.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Char char="●"/>
            </a:pP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Bancos de dados:</a:t>
            </a:r>
            <a:r>
              <a:rPr lang="pt-BR">
                <a:latin typeface="Raleway"/>
                <a:ea typeface="Raleway"/>
                <a:cs typeface="Raleway"/>
                <a:sym typeface="Raleway"/>
              </a:rPr>
              <a:t> armazene dados estruturados em um banco de dados privado.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oboto"/>
              <a:buNone/>
            </a:pPr>
            <a:r>
              <a:t/>
            </a: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oboto"/>
              <a:buNone/>
            </a:pPr>
            <a:r>
              <a:t/>
            </a:r>
            <a:endParaRPr sz="1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c17187ee7_0_6"/>
          <p:cNvSpPr txBox="1"/>
          <p:nvPr/>
        </p:nvSpPr>
        <p:spPr>
          <a:xfrm>
            <a:off x="284725" y="402450"/>
            <a:ext cx="8418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oboto"/>
              <a:buNone/>
            </a:pPr>
            <a:r>
              <a:rPr b="1" lang="pt-BR" sz="2500">
                <a:latin typeface="Raleway"/>
                <a:ea typeface="Raleway"/>
                <a:cs typeface="Raleway"/>
                <a:sym typeface="Raleway"/>
              </a:rPr>
              <a:t>Armazenamento interno</a:t>
            </a:r>
            <a:endParaRPr b="1" sz="23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2" name="Google Shape;52;g8c17187ee7_0_6"/>
          <p:cNvSpPr txBox="1"/>
          <p:nvPr/>
        </p:nvSpPr>
        <p:spPr>
          <a:xfrm>
            <a:off x="416550" y="1560725"/>
            <a:ext cx="8310900" cy="18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Por padrão, os arquivos salvos no armazenamento interno são privados e não podem ser acessados por outros aplicativos (nem por um usuário, a menos que ele tenha acesso à raiz). Isso torna esse tipo de armazenamento um bom local para dados internos do aplicativo que o usuário não precisa acessar diretamente. Ele oferece um diretório privado no sistema de arquivos para cada aplicativo, onde você pode organizar todos os documentos relacionados.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c17187ee7_0_15"/>
          <p:cNvSpPr txBox="1"/>
          <p:nvPr/>
        </p:nvSpPr>
        <p:spPr>
          <a:xfrm>
            <a:off x="284725" y="402450"/>
            <a:ext cx="8418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oboto"/>
              <a:buNone/>
            </a:pPr>
            <a:r>
              <a:rPr b="1" lang="pt-BR" sz="2500">
                <a:latin typeface="Raleway"/>
                <a:ea typeface="Raleway"/>
                <a:cs typeface="Raleway"/>
                <a:sym typeface="Raleway"/>
              </a:rPr>
              <a:t>Armazenamento externo</a:t>
            </a:r>
            <a:endParaRPr b="1" sz="23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8" name="Google Shape;58;g8c17187ee7_0_15"/>
          <p:cNvSpPr txBox="1"/>
          <p:nvPr/>
        </p:nvSpPr>
        <p:spPr>
          <a:xfrm>
            <a:off x="416550" y="1560725"/>
            <a:ext cx="8310900" cy="18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Todos os dispositivos Android são compatíveis com um espaço compartilhado de “armazenamento externo” que pode ser usado para salvar arquivos. Esse espaço é chamado de externo porque não é garantido que esteja acessível.  Ele pode ser ativado em um computador como um dispositivo de armazenamento externo ou ser fisicamente removível (como um cartão SD).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8c17187ee7_0_22"/>
          <p:cNvSpPr txBox="1"/>
          <p:nvPr/>
        </p:nvSpPr>
        <p:spPr>
          <a:xfrm>
            <a:off x="284725" y="402450"/>
            <a:ext cx="8418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oboto"/>
              <a:buNone/>
            </a:pPr>
            <a:r>
              <a:rPr b="1" lang="pt-BR" sz="2500">
                <a:latin typeface="Raleway"/>
                <a:ea typeface="Raleway"/>
                <a:cs typeface="Raleway"/>
                <a:sym typeface="Raleway"/>
              </a:rPr>
              <a:t>File</a:t>
            </a:r>
            <a:endParaRPr b="1" sz="23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4" name="Google Shape;64;g8c17187ee7_0_22"/>
          <p:cNvSpPr txBox="1"/>
          <p:nvPr/>
        </p:nvSpPr>
        <p:spPr>
          <a:xfrm>
            <a:off x="416550" y="1177900"/>
            <a:ext cx="8310900" cy="31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O Android usa um sistema de arquivos parecido com sistemas de arquivos em disco de outras plataformas. Para ler e gravar arquivos no Android podemos usar a  APIs File.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Um objeto File funciona bem para ler ou gravar grandes quantidades de dados em ordem crescente, sem pular de um registro para o outro. É bom, por exemplo, para arquivos de imagem ou qualquer troca executada em uma rede. O local exato em que seus arquivos serão salvos pode variar entre dispositivos.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Para visualizar os arquivos em um dispositivo, você pode registrar o local do arquivo, fornecido por métodos como </a:t>
            </a: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File.getAbsolutePath()</a:t>
            </a:r>
            <a:r>
              <a:rPr lang="pt-BR">
                <a:latin typeface="Raleway"/>
                <a:ea typeface="Raleway"/>
                <a:cs typeface="Raleway"/>
                <a:sym typeface="Raleway"/>
              </a:rPr>
              <a:t> e depois navegar nos arquivos do dispositivo com o Device File Explorer do Android Studio.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8c17187ee7_0_28"/>
          <p:cNvSpPr txBox="1"/>
          <p:nvPr/>
        </p:nvSpPr>
        <p:spPr>
          <a:xfrm>
            <a:off x="284725" y="402450"/>
            <a:ext cx="8418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oboto"/>
              <a:buNone/>
            </a:pPr>
            <a:r>
              <a:rPr b="1" lang="pt-BR" sz="2400">
                <a:latin typeface="Raleway"/>
                <a:ea typeface="Raleway"/>
                <a:cs typeface="Raleway"/>
                <a:sym typeface="Raleway"/>
              </a:rPr>
              <a:t>Armazenamento interno ou externo?</a:t>
            </a:r>
            <a:endParaRPr b="1"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0" name="Google Shape;70;g8c17187ee7_0_28"/>
          <p:cNvSpPr txBox="1"/>
          <p:nvPr/>
        </p:nvSpPr>
        <p:spPr>
          <a:xfrm>
            <a:off x="416550" y="1806100"/>
            <a:ext cx="8310900" cy="16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Todos os dispositivos Android têm duas áreas de armazenamento de arquivos: </a:t>
            </a: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armazenamento interno</a:t>
            </a:r>
            <a:r>
              <a:rPr lang="pt-BR">
                <a:latin typeface="Raleway"/>
                <a:ea typeface="Raleway"/>
                <a:cs typeface="Raleway"/>
                <a:sym typeface="Raleway"/>
              </a:rPr>
              <a:t> e </a:t>
            </a: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armazenamento externo</a:t>
            </a:r>
            <a:r>
              <a:rPr lang="pt-BR">
                <a:latin typeface="Raleway"/>
                <a:ea typeface="Raleway"/>
                <a:cs typeface="Raleway"/>
                <a:sym typeface="Raleway"/>
              </a:rPr>
              <a:t>. Esses nomes têm origem no início do Android, quando a maior parte dos dispositivos oferecia memória embutida não volátil (armazenamento interno), além de uma mídia de armazenamento removível, por exemplo, cartões micro SD (armazenamento externo).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c17187ee7_0_35"/>
          <p:cNvSpPr txBox="1"/>
          <p:nvPr/>
        </p:nvSpPr>
        <p:spPr>
          <a:xfrm>
            <a:off x="284725" y="402450"/>
            <a:ext cx="8418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oboto"/>
              <a:buNone/>
            </a:pPr>
            <a:r>
              <a:rPr b="1" lang="pt-BR" sz="2400">
                <a:latin typeface="Raleway"/>
                <a:ea typeface="Raleway"/>
                <a:cs typeface="Raleway"/>
                <a:sym typeface="Raleway"/>
              </a:rPr>
              <a:t>Armazenamento interno ou externo?</a:t>
            </a:r>
            <a:endParaRPr b="1" sz="24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76" name="Google Shape;76;g8c17187ee7_0_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8174" y="1060200"/>
            <a:ext cx="7101725" cy="348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8c17187ee7_0_41"/>
          <p:cNvSpPr txBox="1"/>
          <p:nvPr/>
        </p:nvSpPr>
        <p:spPr>
          <a:xfrm>
            <a:off x="284725" y="402450"/>
            <a:ext cx="8418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oboto"/>
              <a:buNone/>
            </a:pPr>
            <a:r>
              <a:rPr b="1" lang="pt-BR" sz="2400">
                <a:latin typeface="Raleway"/>
                <a:ea typeface="Raleway"/>
                <a:cs typeface="Raleway"/>
                <a:sym typeface="Raleway"/>
              </a:rPr>
              <a:t>Permissão</a:t>
            </a:r>
            <a:endParaRPr b="1"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2" name="Google Shape;82;g8c17187ee7_0_41"/>
          <p:cNvSpPr txBox="1"/>
          <p:nvPr/>
        </p:nvSpPr>
        <p:spPr>
          <a:xfrm>
            <a:off x="451525" y="1109200"/>
            <a:ext cx="8147100" cy="3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aleway"/>
              <a:buChar char="●"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READ_EXTERNAL_STORAGE: Permite que um aplicativo leia no armazenamento externo.</a:t>
            </a:r>
            <a:br>
              <a:rPr lang="pt-BR">
                <a:latin typeface="Raleway"/>
                <a:ea typeface="Raleway"/>
                <a:cs typeface="Raleway"/>
                <a:sym typeface="Raleway"/>
              </a:rPr>
            </a:b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aleway"/>
              <a:buChar char="●"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WRITE_EXTERNAL_STORAGE: Permite que um aplicativo grave no armazenamento externo.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83" name="Google Shape;83;g8c17187ee7_0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9700" y="2733525"/>
            <a:ext cx="6324600" cy="95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8c17187ee7_0_52"/>
          <p:cNvSpPr txBox="1"/>
          <p:nvPr/>
        </p:nvSpPr>
        <p:spPr>
          <a:xfrm>
            <a:off x="284725" y="402450"/>
            <a:ext cx="8418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oboto"/>
              <a:buNone/>
            </a:pPr>
            <a:r>
              <a:rPr b="1" lang="pt-BR" sz="2400">
                <a:latin typeface="Raleway"/>
                <a:ea typeface="Raleway"/>
                <a:cs typeface="Raleway"/>
                <a:sym typeface="Raleway"/>
              </a:rPr>
              <a:t>Vendo na prática...</a:t>
            </a:r>
            <a:endParaRPr b="1" sz="24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89" name="Google Shape;89;g8c17187ee7_0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125" y="971850"/>
            <a:ext cx="4106389" cy="38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